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E0196BCD-F586-4BB9-9A39-BA5E2946499B}" type="datetimeFigureOut">
              <a:rPr lang="en-US" smtClean="0"/>
              <a:t>12/7/2017</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FA856951-F4DF-4CA8-AF3B-DE5FC6422D6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E0196BCD-F586-4BB9-9A39-BA5E2946499B}" type="datetimeFigureOut">
              <a:rPr lang="en-US" smtClean="0"/>
              <a:t>12/7/2017</a:t>
            </a:fld>
            <a:endParaRPr lang="en-US"/>
          </a:p>
        </p:txBody>
      </p:sp>
      <p:sp>
        <p:nvSpPr>
          <p:cNvPr id="9" name="Slide Number Placeholder 8"/>
          <p:cNvSpPr>
            <a:spLocks noGrp="1"/>
          </p:cNvSpPr>
          <p:nvPr>
            <p:ph type="sldNum" sz="quarter" idx="15"/>
          </p:nvPr>
        </p:nvSpPr>
        <p:spPr/>
        <p:txBody>
          <a:bodyPr rtlCol="0"/>
          <a:lstStyle/>
          <a:p>
            <a:fld id="{FA856951-F4DF-4CA8-AF3B-DE5FC6422D6F}"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E0196BCD-F586-4BB9-9A39-BA5E2946499B}" type="datetimeFigureOut">
              <a:rPr lang="en-US" smtClean="0"/>
              <a:t>12/7/2017</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FA856951-F4DF-4CA8-AF3B-DE5FC6422D6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0196BCD-F586-4BB9-9A39-BA5E2946499B}" type="datetimeFigureOut">
              <a:rPr lang="en-US" smtClean="0"/>
              <a:t>12/7/2017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856951-F4DF-4CA8-AF3B-DE5FC6422D6F}"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E0196BCD-F586-4BB9-9A39-BA5E2946499B}" type="datetimeFigureOut">
              <a:rPr lang="en-US" smtClean="0"/>
              <a:t>12/7/2017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856951-F4DF-4CA8-AF3B-DE5FC6422D6F}"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E0196BCD-F586-4BB9-9A39-BA5E2946499B}" type="datetimeFigureOut">
              <a:rPr lang="en-US" smtClean="0"/>
              <a:t>12/7/2017</a:t>
            </a:fld>
            <a:endParaRPr lang="en-US"/>
          </a:p>
        </p:txBody>
      </p:sp>
      <p:sp>
        <p:nvSpPr>
          <p:cNvPr id="7" name="Slide Number Placeholder 6"/>
          <p:cNvSpPr>
            <a:spLocks noGrp="1"/>
          </p:cNvSpPr>
          <p:nvPr>
            <p:ph type="sldNum" sz="quarter" idx="11"/>
          </p:nvPr>
        </p:nvSpPr>
        <p:spPr/>
        <p:txBody>
          <a:bodyPr rtlCol="0"/>
          <a:lstStyle/>
          <a:p>
            <a:fld id="{FA856951-F4DF-4CA8-AF3B-DE5FC6422D6F}"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96BCD-F586-4BB9-9A39-BA5E2946499B}" type="datetimeFigureOut">
              <a:rPr lang="en-US" smtClean="0"/>
              <a:t>12/7/2017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856951-F4DF-4CA8-AF3B-DE5FC6422D6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E0196BCD-F586-4BB9-9A39-BA5E2946499B}" type="datetimeFigureOut">
              <a:rPr lang="en-US" smtClean="0"/>
              <a:t>12/7/2017</a:t>
            </a:fld>
            <a:endParaRPr lang="en-US"/>
          </a:p>
        </p:txBody>
      </p:sp>
      <p:sp>
        <p:nvSpPr>
          <p:cNvPr id="22" name="Slide Number Placeholder 21"/>
          <p:cNvSpPr>
            <a:spLocks noGrp="1"/>
          </p:cNvSpPr>
          <p:nvPr>
            <p:ph type="sldNum" sz="quarter" idx="15"/>
          </p:nvPr>
        </p:nvSpPr>
        <p:spPr/>
        <p:txBody>
          <a:bodyPr rtlCol="0"/>
          <a:lstStyle/>
          <a:p>
            <a:fld id="{FA856951-F4DF-4CA8-AF3B-DE5FC6422D6F}"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E0196BCD-F586-4BB9-9A39-BA5E2946499B}" type="datetimeFigureOut">
              <a:rPr lang="en-US" smtClean="0"/>
              <a:t>12/7/2017</a:t>
            </a:fld>
            <a:endParaRPr lang="en-US"/>
          </a:p>
        </p:txBody>
      </p:sp>
      <p:sp>
        <p:nvSpPr>
          <p:cNvPr id="18" name="Slide Number Placeholder 17"/>
          <p:cNvSpPr>
            <a:spLocks noGrp="1"/>
          </p:cNvSpPr>
          <p:nvPr>
            <p:ph type="sldNum" sz="quarter" idx="11"/>
          </p:nvPr>
        </p:nvSpPr>
        <p:spPr/>
        <p:txBody>
          <a:bodyPr rtlCol="0"/>
          <a:lstStyle/>
          <a:p>
            <a:fld id="{FA856951-F4DF-4CA8-AF3B-DE5FC6422D6F}"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0196BCD-F586-4BB9-9A39-BA5E2946499B}" type="datetimeFigureOut">
              <a:rPr lang="en-US" smtClean="0"/>
              <a:t>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56951-F4DF-4CA8-AF3B-DE5FC6422D6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0196BCD-F586-4BB9-9A39-BA5E2946499B}" type="datetimeFigureOut">
              <a:rPr lang="en-US" smtClean="0"/>
              <a:t>12/7/2017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56951-F4DF-4CA8-AF3B-DE5FC6422D6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0196BCD-F586-4BB9-9A39-BA5E2946499B}" type="datetimeFigureOut">
              <a:rPr lang="en-US" smtClean="0"/>
              <a:t>12/7/2017</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A856951-F4DF-4CA8-AF3B-DE5FC6422D6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Burglary Risk </a:t>
            </a:r>
            <a:endParaRPr lang="en-US" dirty="0"/>
          </a:p>
        </p:txBody>
      </p:sp>
      <p:sp>
        <p:nvSpPr>
          <p:cNvPr id="3" name="Subtitle 2"/>
          <p:cNvSpPr>
            <a:spLocks noGrp="1"/>
          </p:cNvSpPr>
          <p:nvPr>
            <p:ph type="subTitle" idx="1"/>
          </p:nvPr>
        </p:nvSpPr>
        <p:spPr/>
        <p:txBody>
          <a:bodyPr/>
          <a:lstStyle/>
          <a:p>
            <a:r>
              <a:rPr lang="en-US" dirty="0" smtClean="0"/>
              <a:t>Repeat and Near Repeat Victimization</a:t>
            </a:r>
            <a:endParaRPr lang="en-US" dirty="0"/>
          </a:p>
        </p:txBody>
      </p:sp>
    </p:spTree>
    <p:extLst>
      <p:ext uri="{BB962C8B-B14F-4D97-AF65-F5344CB8AC3E}">
        <p14:creationId xmlns:p14="http://schemas.microsoft.com/office/powerpoint/2010/main" val="837829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Repeat and Near Repeat Victimization</a:t>
            </a:r>
            <a:endParaRPr lang="en-US" dirty="0"/>
          </a:p>
        </p:txBody>
      </p:sp>
      <p:sp>
        <p:nvSpPr>
          <p:cNvPr id="3" name="Content Placeholder 2"/>
          <p:cNvSpPr>
            <a:spLocks noGrp="1"/>
          </p:cNvSpPr>
          <p:nvPr>
            <p:ph sz="quarter" idx="1"/>
          </p:nvPr>
        </p:nvSpPr>
        <p:spPr/>
        <p:txBody>
          <a:bodyPr>
            <a:normAutofit/>
          </a:bodyPr>
          <a:lstStyle/>
          <a:p>
            <a:r>
              <a:rPr lang="en-US" dirty="0" smtClean="0"/>
              <a:t>Criminology theories offer a correlation between crime statistics and neighborhood factors. </a:t>
            </a:r>
          </a:p>
          <a:p>
            <a:r>
              <a:rPr lang="en-US" dirty="0" smtClean="0"/>
              <a:t>This presentation assesses the issue of repeat and near repeat victimization in burglary.</a:t>
            </a:r>
          </a:p>
          <a:p>
            <a:r>
              <a:rPr lang="en-US" dirty="0" smtClean="0"/>
              <a:t>Repeat victimization occurs when a target becomes the victim of two or more similar offences in a specific time frame.</a:t>
            </a:r>
          </a:p>
          <a:p>
            <a:r>
              <a:rPr lang="en-US" dirty="0" smtClean="0"/>
              <a:t>Risk of repeat victimization and near repeat victimization increase during the first few months after initial victimization. </a:t>
            </a:r>
            <a:endParaRPr lang="en-US" dirty="0"/>
          </a:p>
        </p:txBody>
      </p:sp>
    </p:spTree>
    <p:extLst>
      <p:ext uri="{BB962C8B-B14F-4D97-AF65-F5344CB8AC3E}">
        <p14:creationId xmlns:p14="http://schemas.microsoft.com/office/powerpoint/2010/main" val="1153148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Crimes</a:t>
            </a:r>
            <a:endParaRPr lang="en-US" dirty="0"/>
          </a:p>
        </p:txBody>
      </p:sp>
      <p:sp>
        <p:nvSpPr>
          <p:cNvPr id="3" name="Content Placeholder 2"/>
          <p:cNvSpPr>
            <a:spLocks noGrp="1"/>
          </p:cNvSpPr>
          <p:nvPr>
            <p:ph sz="quarter" idx="1"/>
          </p:nvPr>
        </p:nvSpPr>
        <p:spPr/>
        <p:txBody>
          <a:bodyPr/>
          <a:lstStyle/>
          <a:p>
            <a:r>
              <a:rPr lang="en-US" dirty="0" smtClean="0"/>
              <a:t>Crimes such as robbery with violence, trespassing, grand theft auto, fraud and burglary are frequently characterized by repeat victimization.</a:t>
            </a:r>
          </a:p>
          <a:p>
            <a:r>
              <a:rPr lang="en-US" dirty="0" smtClean="0"/>
              <a:t>Burglary is closely connected to repeat victimization as neighborhood and individual factors determine appeal of target properties and preference of offender.</a:t>
            </a:r>
          </a:p>
          <a:p>
            <a:endParaRPr lang="en-US" dirty="0"/>
          </a:p>
        </p:txBody>
      </p:sp>
    </p:spTree>
    <p:extLst>
      <p:ext uri="{BB962C8B-B14F-4D97-AF65-F5344CB8AC3E}">
        <p14:creationId xmlns:p14="http://schemas.microsoft.com/office/powerpoint/2010/main" val="821793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Repeat Victimization</a:t>
            </a:r>
            <a:endParaRPr lang="en-US" dirty="0"/>
          </a:p>
        </p:txBody>
      </p:sp>
      <p:sp>
        <p:nvSpPr>
          <p:cNvPr id="3" name="Content Placeholder 2"/>
          <p:cNvSpPr>
            <a:spLocks noGrp="1"/>
          </p:cNvSpPr>
          <p:nvPr>
            <p:ph sz="quarter" idx="1"/>
          </p:nvPr>
        </p:nvSpPr>
        <p:spPr/>
        <p:txBody>
          <a:bodyPr>
            <a:normAutofit/>
          </a:bodyPr>
          <a:lstStyle/>
          <a:p>
            <a:r>
              <a:rPr lang="en-US" dirty="0" smtClean="0"/>
              <a:t>Same offender or offender groups are involved in both initial and repeat victimization.</a:t>
            </a:r>
          </a:p>
          <a:p>
            <a:r>
              <a:rPr lang="en-US" dirty="0" smtClean="0"/>
              <a:t>Main concepts that define victimization risk are exposure, target appeal, proximity to crime and guardianship. </a:t>
            </a:r>
          </a:p>
          <a:p>
            <a:r>
              <a:rPr lang="en-US" dirty="0" smtClean="0"/>
              <a:t>The higher the real estate value of a particular area, the higher the probability that it will be selected for burglary. </a:t>
            </a:r>
          </a:p>
          <a:p>
            <a:pPr marL="0" indent="0">
              <a:buNone/>
            </a:pPr>
            <a:endParaRPr lang="en-US" dirty="0"/>
          </a:p>
        </p:txBody>
      </p:sp>
    </p:spTree>
    <p:extLst>
      <p:ext uri="{BB962C8B-B14F-4D97-AF65-F5344CB8AC3E}">
        <p14:creationId xmlns:p14="http://schemas.microsoft.com/office/powerpoint/2010/main" val="497336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Near Repeat Victimization</a:t>
            </a:r>
            <a:endParaRPr lang="en-US" dirty="0"/>
          </a:p>
        </p:txBody>
      </p:sp>
      <p:sp>
        <p:nvSpPr>
          <p:cNvPr id="3" name="Content Placeholder 2"/>
          <p:cNvSpPr>
            <a:spLocks noGrp="1"/>
          </p:cNvSpPr>
          <p:nvPr>
            <p:ph sz="quarter" idx="1"/>
          </p:nvPr>
        </p:nvSpPr>
        <p:spPr/>
        <p:txBody>
          <a:bodyPr/>
          <a:lstStyle/>
          <a:p>
            <a:r>
              <a:rPr lang="en-US" dirty="0" smtClean="0"/>
              <a:t>Close proximity is the main factor that influences near repeat victimization. </a:t>
            </a:r>
          </a:p>
          <a:p>
            <a:r>
              <a:rPr lang="en-US" dirty="0" smtClean="0"/>
              <a:t>Victims of near repeat occurrences are targets situated in close proximity to the original target. These targets get victimized within a short period after the original target. </a:t>
            </a:r>
          </a:p>
          <a:p>
            <a:r>
              <a:rPr lang="en-US" dirty="0" smtClean="0"/>
              <a:t>Ease of access is the most critical factor that influences near repeat victimization.</a:t>
            </a:r>
            <a:endParaRPr lang="en-US" dirty="0"/>
          </a:p>
        </p:txBody>
      </p:sp>
    </p:spTree>
    <p:extLst>
      <p:ext uri="{BB962C8B-B14F-4D97-AF65-F5344CB8AC3E}">
        <p14:creationId xmlns:p14="http://schemas.microsoft.com/office/powerpoint/2010/main" val="2438947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Near Repeat Victimization Factors</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Areas with high physical accessibility are vulnerable to burglary because of ease of access and escape.</a:t>
            </a:r>
          </a:p>
          <a:p>
            <a:r>
              <a:rPr lang="en-US" dirty="0" smtClean="0"/>
              <a:t>Properties are more likely to be burgled when not occupied.</a:t>
            </a:r>
          </a:p>
          <a:p>
            <a:r>
              <a:rPr lang="en-US" dirty="0" smtClean="0"/>
              <a:t>Burglars select targets that require minimal travel. These include amount of time taken and distance covered.</a:t>
            </a:r>
          </a:p>
          <a:p>
            <a:r>
              <a:rPr lang="en-US" dirty="0" smtClean="0"/>
              <a:t>Areas with high number of single family dwellings are more likely to experience near repeat burglary as they are more likely to provide multiple entry points on accessible streets.</a:t>
            </a:r>
          </a:p>
          <a:p>
            <a:r>
              <a:rPr lang="en-US" dirty="0" smtClean="0"/>
              <a:t>Areas with the worst structural characteristics are more likely to experience high repeat and near repeat victimization.</a:t>
            </a:r>
            <a:endParaRPr lang="en-US" dirty="0"/>
          </a:p>
        </p:txBody>
      </p:sp>
    </p:spTree>
    <p:extLst>
      <p:ext uri="{BB962C8B-B14F-4D97-AF65-F5344CB8AC3E}">
        <p14:creationId xmlns:p14="http://schemas.microsoft.com/office/powerpoint/2010/main" val="1987039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Rational Choice Theory</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This theory offers insight into decisions by the burglar concerning when and where to commit the offence. </a:t>
            </a:r>
          </a:p>
          <a:p>
            <a:r>
              <a:rPr lang="en-US" dirty="0" smtClean="0"/>
              <a:t>This theory highlights benefits for the burglar including material gain in terms of stolen goods and immaterial gain in terms of excitement and reputation.</a:t>
            </a:r>
          </a:p>
          <a:p>
            <a:r>
              <a:rPr lang="en-US" dirty="0" smtClean="0"/>
              <a:t>This theory also discusses costs necessary to accomplish the defined benefits including time, effort and expenses.</a:t>
            </a:r>
          </a:p>
          <a:p>
            <a:r>
              <a:rPr lang="en-US" dirty="0" smtClean="0"/>
              <a:t>Risk factors that are addressed by this theory include prosecution, injury, arrest and punishment for offence committed.</a:t>
            </a:r>
          </a:p>
          <a:p>
            <a:endParaRPr lang="en-US" dirty="0"/>
          </a:p>
        </p:txBody>
      </p:sp>
    </p:spTree>
    <p:extLst>
      <p:ext uri="{BB962C8B-B14F-4D97-AF65-F5344CB8AC3E}">
        <p14:creationId xmlns:p14="http://schemas.microsoft.com/office/powerpoint/2010/main" val="2670840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a:t>
            </a:r>
            <a:endParaRPr lang="en-US" dirty="0"/>
          </a:p>
        </p:txBody>
      </p:sp>
      <p:sp>
        <p:nvSpPr>
          <p:cNvPr id="3" name="Content Placeholder 2"/>
          <p:cNvSpPr>
            <a:spLocks noGrp="1"/>
          </p:cNvSpPr>
          <p:nvPr>
            <p:ph sz="quarter" idx="1"/>
          </p:nvPr>
        </p:nvSpPr>
        <p:spPr/>
        <p:txBody>
          <a:bodyPr>
            <a:normAutofit fontScale="92500"/>
          </a:bodyPr>
          <a:lstStyle/>
          <a:p>
            <a:r>
              <a:rPr lang="en-US" dirty="0" smtClean="0"/>
              <a:t>Residence in rural or urban setting determines risk of repeat victimization.</a:t>
            </a:r>
          </a:p>
          <a:p>
            <a:r>
              <a:rPr lang="en-US" dirty="0" smtClean="0"/>
              <a:t>Fewer people living in rural areas experience high levels of burglary compared to people living in urban areas. </a:t>
            </a:r>
          </a:p>
          <a:p>
            <a:r>
              <a:rPr lang="en-US" dirty="0" smtClean="0"/>
              <a:t>Offenders associate rural areas with lower benefits in burglary due to potentially fewer items to steal. </a:t>
            </a:r>
          </a:p>
          <a:p>
            <a:r>
              <a:rPr lang="en-US" dirty="0" smtClean="0"/>
              <a:t>Lower accessibility and fewer escape possibilities result in rural areas having lower appeal as targets for burglary.</a:t>
            </a:r>
          </a:p>
          <a:p>
            <a:r>
              <a:rPr lang="en-US" dirty="0" smtClean="0"/>
              <a:t>There is potential for repeat victimization due to lower police presence and slower response to distress.</a:t>
            </a:r>
          </a:p>
        </p:txBody>
      </p:sp>
    </p:spTree>
    <p:extLst>
      <p:ext uri="{BB962C8B-B14F-4D97-AF65-F5344CB8AC3E}">
        <p14:creationId xmlns:p14="http://schemas.microsoft.com/office/powerpoint/2010/main" val="4028000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Factors</a:t>
            </a:r>
            <a:endParaRPr lang="en-US" dirty="0"/>
          </a:p>
        </p:txBody>
      </p:sp>
      <p:sp>
        <p:nvSpPr>
          <p:cNvPr id="3" name="Content Placeholder 2"/>
          <p:cNvSpPr>
            <a:spLocks noGrp="1"/>
          </p:cNvSpPr>
          <p:nvPr>
            <p:ph sz="quarter" idx="1"/>
          </p:nvPr>
        </p:nvSpPr>
        <p:spPr/>
        <p:txBody>
          <a:bodyPr>
            <a:normAutofit/>
          </a:bodyPr>
          <a:lstStyle/>
          <a:p>
            <a:r>
              <a:rPr lang="en-US" dirty="0" smtClean="0"/>
              <a:t>Class, housing design, physical accessibility, proximity to burglar home location and population density influence victimization risk. </a:t>
            </a:r>
          </a:p>
          <a:p>
            <a:r>
              <a:rPr lang="en-US" dirty="0" smtClean="0"/>
              <a:t>High value targets are more likely to experience burglary due to potential for high value items and low social cohesion levels. Low social cohesion means that distress calls raised by victims are unlikely to be recognized by neighbors. </a:t>
            </a:r>
          </a:p>
          <a:p>
            <a:r>
              <a:rPr lang="en-US" dirty="0" smtClean="0"/>
              <a:t>Travel requirements such as amount of time taken and distance covered. </a:t>
            </a:r>
          </a:p>
          <a:p>
            <a:endParaRPr lang="en-US" dirty="0"/>
          </a:p>
        </p:txBody>
      </p:sp>
    </p:spTree>
    <p:extLst>
      <p:ext uri="{BB962C8B-B14F-4D97-AF65-F5344CB8AC3E}">
        <p14:creationId xmlns:p14="http://schemas.microsoft.com/office/powerpoint/2010/main" val="1828025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Goals</a:t>
            </a:r>
            <a:endParaRPr lang="en-US" dirty="0"/>
          </a:p>
        </p:txBody>
      </p:sp>
      <p:sp>
        <p:nvSpPr>
          <p:cNvPr id="3" name="Content Placeholder 2"/>
          <p:cNvSpPr>
            <a:spLocks noGrp="1"/>
          </p:cNvSpPr>
          <p:nvPr>
            <p:ph sz="quarter" idx="1"/>
          </p:nvPr>
        </p:nvSpPr>
        <p:spPr/>
        <p:txBody>
          <a:bodyPr>
            <a:normAutofit/>
          </a:bodyPr>
          <a:lstStyle/>
          <a:p>
            <a:r>
              <a:rPr lang="en-US" dirty="0" smtClean="0"/>
              <a:t>Researchers should assess correlated factors that influence repeat victimization, including level of same offender involvement in repeat and near repeat victimization. </a:t>
            </a:r>
          </a:p>
          <a:p>
            <a:r>
              <a:rPr lang="en-US" dirty="0" smtClean="0"/>
              <a:t>Data collected should determine whether burglaries were experienced by the same targets. </a:t>
            </a:r>
          </a:p>
          <a:p>
            <a:r>
              <a:rPr lang="en-US" dirty="0" smtClean="0"/>
              <a:t>Research data should determine how neighborhood factors such as physical accessibility, real estate value, travel requirements and neighborhood design affect risk of repeat and near repeat victimization.</a:t>
            </a:r>
            <a:endParaRPr lang="en-US" dirty="0"/>
          </a:p>
        </p:txBody>
      </p:sp>
    </p:spTree>
    <p:extLst>
      <p:ext uri="{BB962C8B-B14F-4D97-AF65-F5344CB8AC3E}">
        <p14:creationId xmlns:p14="http://schemas.microsoft.com/office/powerpoint/2010/main" val="7722404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191</TotalTime>
  <Words>647</Words>
  <Application>Microsoft Office PowerPoint</Application>
  <PresentationFormat>On-screen Show (4:3)</PresentationFormat>
  <Paragraphs>43</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Oriel</vt:lpstr>
      <vt:lpstr>Burglary Risk </vt:lpstr>
      <vt:lpstr>Repeat and Near Repeat Victimization</vt:lpstr>
      <vt:lpstr>Related Crimes</vt:lpstr>
      <vt:lpstr>Repeat Victimization</vt:lpstr>
      <vt:lpstr>Near Repeat Victimization</vt:lpstr>
      <vt:lpstr>Near Repeat Victimization Factors</vt:lpstr>
      <vt:lpstr>Rational Choice Theory</vt:lpstr>
      <vt:lpstr>Setting</vt:lpstr>
      <vt:lpstr>Risk Factors</vt:lpstr>
      <vt:lpstr>Research Goals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kibugiz</dc:creator>
  <cp:lastModifiedBy>kibugiz</cp:lastModifiedBy>
  <cp:revision>14</cp:revision>
  <dcterms:created xsi:type="dcterms:W3CDTF">2017-12-07T09:49:17Z</dcterms:created>
  <dcterms:modified xsi:type="dcterms:W3CDTF">2017-12-07T13:00:56Z</dcterms:modified>
</cp:coreProperties>
</file>